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sldIdLst>
    <p:sldId id="288" r:id="rId2"/>
    <p:sldId id="262" r:id="rId3"/>
    <p:sldId id="297" r:id="rId4"/>
    <p:sldId id="298" r:id="rId5"/>
    <p:sldId id="299" r:id="rId6"/>
    <p:sldId id="291" r:id="rId7"/>
    <p:sldId id="293" r:id="rId8"/>
    <p:sldId id="294" r:id="rId9"/>
    <p:sldId id="292" r:id="rId10"/>
    <p:sldId id="295" r:id="rId11"/>
    <p:sldId id="29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senia Arias" initials="YA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57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-78" y="-3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4C027-16EA-46C9-8AC6-E8779E97ACFC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754F9-8568-4F85-A3EA-3825873D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3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Modify to include 2014 CVAP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754F9-8568-4F85-A3EA-3825873DEB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8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EAD0B1-F799-4CC9-BB42-D14D71E49DF1}" type="datetimeFigureOut">
              <a:rPr lang="en-US" smtClean="0"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4866C0-A568-4702-B78A-AB00277A8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9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EAD0B1-F799-4CC9-BB42-D14D71E49DF1}" type="datetimeFigureOut">
              <a:rPr lang="en-US" smtClean="0"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4866C0-A568-4702-B78A-AB00277A8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46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EAD0B1-F799-4CC9-BB42-D14D71E49DF1}" type="datetimeFigureOut">
              <a:rPr lang="en-US" smtClean="0"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4866C0-A568-4702-B78A-AB00277A8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0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EAD0B1-F799-4CC9-BB42-D14D71E49DF1}" type="datetimeFigureOut">
              <a:rPr lang="en-US" smtClean="0"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4866C0-A568-4702-B78A-AB00277A8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9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9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00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EAD0B1-F799-4CC9-BB42-D14D71E49DF1}" type="datetimeFigureOut">
              <a:rPr lang="en-US" smtClean="0"/>
              <a:t>3/22/2016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4866C0-A568-4702-B78A-AB00277A8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5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1303602"/>
            <a:ext cx="11622505" cy="4571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38200" y="3009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172" y="351800"/>
            <a:ext cx="1660249" cy="163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0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9" r:id="rId5"/>
    <p:sldLayoutId id="2147483660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Districting Considerations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2024743"/>
            <a:ext cx="10515600" cy="4152220"/>
          </a:xfrm>
        </p:spPr>
        <p:txBody>
          <a:bodyPr numCol="2"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Legal Requirements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Geography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Neighborhoods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Physical Layout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School Districts and Other Areas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Political Participation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Voter Registration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Voter Turnout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Ethnic Shares</a:t>
            </a:r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000" dirty="0" smtClean="0"/>
              <a:t>Demographic Characteristics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Population by Ethnicity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Voting Age Population by Ethnicity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Citizen Voting Age by Ethnicity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Socio-Economic Characteristics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Income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Home Ownership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Age of Housing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Length of Residence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Public Input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8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671" y="668867"/>
            <a:ext cx="887505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Public Submission 1 Table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74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671" y="668867"/>
            <a:ext cx="887505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Public Submission 2D Table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574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955" y="963386"/>
            <a:ext cx="8489736" cy="656025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/>
          <a:lstStyle/>
          <a:p>
            <a:r>
              <a:rPr lang="en-US" dirty="0" smtClean="0"/>
              <a:t>Demographic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6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Outreach Summary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02733" y="1591733"/>
            <a:ext cx="108119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Website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Mailings (Water Bill Inserts)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Press </a:t>
            </a:r>
            <a:r>
              <a:rPr lang="en-US" dirty="0" smtClean="0"/>
              <a:t>Releases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TV Segment</a:t>
            </a:r>
          </a:p>
          <a:p>
            <a:pPr>
              <a:lnSpc>
                <a:spcPct val="150000"/>
              </a:lnSpc>
            </a:pPr>
            <a:r>
              <a:rPr lang="en-US" dirty="0"/>
              <a:t>Social Media (Facebook, twitter)</a:t>
            </a:r>
          </a:p>
          <a:p>
            <a:pPr>
              <a:lnSpc>
                <a:spcPct val="150000"/>
              </a:lnSpc>
            </a:pPr>
            <a:r>
              <a:rPr lang="en-US" dirty="0"/>
              <a:t>Flyer distribution on public counters and at public meetings</a:t>
            </a:r>
          </a:p>
          <a:p>
            <a:pPr>
              <a:lnSpc>
                <a:spcPct val="150000"/>
              </a:lnSpc>
            </a:pPr>
            <a:r>
              <a:rPr lang="en-US" dirty="0"/>
              <a:t>Listings on City's Events Calendar</a:t>
            </a:r>
          </a:p>
          <a:p>
            <a:pPr>
              <a:lnSpc>
                <a:spcPct val="150000"/>
              </a:lnSpc>
            </a:pPr>
            <a:r>
              <a:rPr lang="en-US" dirty="0"/>
              <a:t>Email blasts to subscriber database</a:t>
            </a:r>
          </a:p>
          <a:p>
            <a:pPr>
              <a:lnSpc>
                <a:spcPct val="150000"/>
              </a:lnSpc>
            </a:pPr>
            <a:r>
              <a:rPr lang="en-US" dirty="0"/>
              <a:t>Emails to local community groups and residents</a:t>
            </a:r>
          </a:p>
          <a:p>
            <a:pPr>
              <a:lnSpc>
                <a:spcPct val="150000"/>
              </a:lnSpc>
            </a:pPr>
            <a:r>
              <a:rPr lang="en-US" dirty="0"/>
              <a:t>Individual and community meetings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33" y="2063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Meeting Summary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73666" y="1303867"/>
            <a:ext cx="88561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Council Study Session (11/24/2015)</a:t>
            </a:r>
          </a:p>
          <a:p>
            <a:endParaRPr lang="en-US" sz="1600" dirty="0" smtClean="0"/>
          </a:p>
          <a:p>
            <a:r>
              <a:rPr lang="en-US" sz="1600" dirty="0" smtClean="0"/>
              <a:t>Round 1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11 Personal and Small Group Meetings (11/30/2015 - 12/4/2015)</a:t>
            </a:r>
            <a:endParaRPr lang="en-US" sz="1600" dirty="0" smtClean="0"/>
          </a:p>
          <a:p>
            <a:r>
              <a:rPr lang="en-US" sz="1600" dirty="0" smtClean="0"/>
              <a:t>	3 </a:t>
            </a:r>
            <a:r>
              <a:rPr lang="en-US" sz="1600" dirty="0"/>
              <a:t>Community </a:t>
            </a:r>
            <a:r>
              <a:rPr lang="en-US" sz="1600" dirty="0" smtClean="0"/>
              <a:t>Meetings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400" dirty="0" smtClean="0"/>
              <a:t>GG </a:t>
            </a:r>
            <a:r>
              <a:rPr lang="en-US" sz="1400" dirty="0"/>
              <a:t>Sports &amp; Recreation Center </a:t>
            </a:r>
            <a:r>
              <a:rPr lang="en-US" sz="1400" dirty="0" smtClean="0"/>
              <a:t>12/9/15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Courtyard </a:t>
            </a:r>
            <a:r>
              <a:rPr lang="en-US" sz="1400" dirty="0"/>
              <a:t>Center </a:t>
            </a:r>
            <a:r>
              <a:rPr lang="en-US" sz="1400" dirty="0" smtClean="0"/>
              <a:t>12/12/15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 err="1" smtClean="0"/>
              <a:t>Kiwanisland</a:t>
            </a:r>
            <a:r>
              <a:rPr lang="en-US" sz="1400" dirty="0" smtClean="0"/>
              <a:t> 12/16/15</a:t>
            </a:r>
            <a:endParaRPr lang="en-US" sz="1400" dirty="0"/>
          </a:p>
          <a:p>
            <a:endParaRPr lang="en-US" sz="1600" dirty="0" smtClean="0"/>
          </a:p>
          <a:p>
            <a:r>
              <a:rPr lang="en-US" sz="1600" dirty="0" smtClean="0"/>
              <a:t>Council Public Hearing (1/26/2016)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Round </a:t>
            </a:r>
            <a:r>
              <a:rPr lang="en-US" sz="1600" dirty="0" smtClean="0"/>
              <a:t>2 </a:t>
            </a:r>
            <a:endParaRPr lang="en-US" sz="1600" dirty="0" smtClean="0"/>
          </a:p>
          <a:p>
            <a:r>
              <a:rPr lang="en-US" sz="1600" dirty="0" smtClean="0"/>
              <a:t>	9 Personal and Small Group Meetings (1/28/2016 – 2/2/2016)</a:t>
            </a:r>
          </a:p>
          <a:p>
            <a:r>
              <a:rPr lang="en-US" sz="1600" dirty="0" smtClean="0"/>
              <a:t>	4 Community Meetings</a:t>
            </a:r>
          </a:p>
          <a:p>
            <a:r>
              <a:rPr lang="en-US" sz="1600" dirty="0"/>
              <a:t>		</a:t>
            </a:r>
            <a:r>
              <a:rPr lang="en-US" sz="1400" dirty="0"/>
              <a:t>Buena Clinton Family Resource Center 3/2/16</a:t>
            </a:r>
          </a:p>
          <a:p>
            <a:r>
              <a:rPr lang="en-US" sz="1400" dirty="0"/>
              <a:t>		Community Meeting Center 3/5/16</a:t>
            </a:r>
          </a:p>
          <a:p>
            <a:r>
              <a:rPr lang="en-US" sz="1400" dirty="0"/>
              <a:t>		GGUSD Maintenance Facility 3/9/16</a:t>
            </a:r>
            <a:endParaRPr lang="en-US" sz="1400" dirty="0" smtClean="0"/>
          </a:p>
          <a:p>
            <a:r>
              <a:rPr lang="en-US" sz="1400" dirty="0"/>
              <a:t>		GG Sports &amp; Recreation Center 3/12/16</a:t>
            </a:r>
          </a:p>
          <a:p>
            <a:endParaRPr lang="en-US" sz="1600" dirty="0" smtClean="0"/>
          </a:p>
          <a:p>
            <a:r>
              <a:rPr lang="en-US" sz="1600" dirty="0" smtClean="0"/>
              <a:t>Council Presentation (3/22/2016)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Council Public Hearings (4/12/2016, 4/26/2016)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397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267" y="24870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Maps Summary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16000" y="2286000"/>
            <a:ext cx="9838267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Five District Consultant Sample Maps</a:t>
            </a:r>
          </a:p>
          <a:p>
            <a:endParaRPr lang="en-US" dirty="0"/>
          </a:p>
          <a:p>
            <a:r>
              <a:rPr lang="en-US" dirty="0" smtClean="0"/>
              <a:t>4 Six District Consultant Sample Maps (Based on First Round </a:t>
            </a:r>
            <a:r>
              <a:rPr lang="en-US" dirty="0"/>
              <a:t>P</a:t>
            </a:r>
            <a:r>
              <a:rPr lang="en-US" dirty="0" smtClean="0"/>
              <a:t>ublic Input)</a:t>
            </a:r>
          </a:p>
          <a:p>
            <a:endParaRPr lang="en-US" dirty="0"/>
          </a:p>
          <a:p>
            <a:r>
              <a:rPr lang="en-US" dirty="0" smtClean="0"/>
              <a:t>2 Six District Public Submissions </a:t>
            </a:r>
          </a:p>
          <a:p>
            <a:endParaRPr lang="en-US" dirty="0"/>
          </a:p>
          <a:p>
            <a:r>
              <a:rPr lang="en-US" dirty="0" smtClean="0"/>
              <a:t>3 Six District </a:t>
            </a:r>
            <a:r>
              <a:rPr lang="en-US" dirty="0" smtClean="0"/>
              <a:t>Alternatives</a:t>
            </a:r>
            <a:r>
              <a:rPr lang="en-US" dirty="0" smtClean="0"/>
              <a:t> (Based on Second Round Public Input)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 smtClean="0"/>
              <a:t>Final Consultant Sample 6E</a:t>
            </a:r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 smtClean="0"/>
              <a:t>Public Submission 1 - Kim Nguyen </a:t>
            </a:r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 smtClean="0"/>
              <a:t>Public Submission 2D – Andrew </a:t>
            </a:r>
            <a:r>
              <a:rPr lang="en-US" dirty="0" err="1" smtClean="0"/>
              <a:t>Kanzler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4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1" y="380999"/>
            <a:ext cx="887505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Consultant Sample 6E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75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1" y="380999"/>
            <a:ext cx="8875057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Public Submission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76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1" y="380999"/>
            <a:ext cx="887505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Public Submission 2D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7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671" y="668867"/>
            <a:ext cx="887505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Consultant Sample 6E Table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457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178</Words>
  <Application>Microsoft Office PowerPoint</Application>
  <PresentationFormat>Custom</PresentationFormat>
  <Paragraphs>75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Design</vt:lpstr>
      <vt:lpstr>General Districting Considerations</vt:lpstr>
      <vt:lpstr>Demographic Data</vt:lpstr>
      <vt:lpstr>Outreach Summary</vt:lpstr>
      <vt:lpstr>Meeting Summary</vt:lpstr>
      <vt:lpstr>Maps Summary</vt:lpstr>
      <vt:lpstr>Consultant Sample 6E</vt:lpstr>
      <vt:lpstr>Public Submission 1</vt:lpstr>
      <vt:lpstr>Public Submission 2D</vt:lpstr>
      <vt:lpstr>Consultant Sample 6E Table</vt:lpstr>
      <vt:lpstr>Public Submission 1 Table</vt:lpstr>
      <vt:lpstr>Public Submission 2D 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Miranda</dc:creator>
  <cp:lastModifiedBy>Ely</cp:lastModifiedBy>
  <cp:revision>69</cp:revision>
  <dcterms:created xsi:type="dcterms:W3CDTF">2015-10-28T23:50:28Z</dcterms:created>
  <dcterms:modified xsi:type="dcterms:W3CDTF">2016-03-22T23:47:54Z</dcterms:modified>
</cp:coreProperties>
</file>